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06" r:id="rId3"/>
    <p:sldId id="314" r:id="rId4"/>
    <p:sldId id="308" r:id="rId5"/>
    <p:sldId id="315" r:id="rId6"/>
    <p:sldId id="310" r:id="rId7"/>
    <p:sldId id="311" r:id="rId8"/>
    <p:sldId id="313" r:id="rId9"/>
    <p:sldId id="316" r:id="rId10"/>
    <p:sldId id="292" r:id="rId11"/>
    <p:sldId id="305" r:id="rId12"/>
    <p:sldId id="307" r:id="rId13"/>
    <p:sldId id="318" r:id="rId14"/>
    <p:sldId id="287" r:id="rId15"/>
    <p:sldId id="317" r:id="rId16"/>
    <p:sldId id="320" r:id="rId17"/>
    <p:sldId id="321" r:id="rId18"/>
    <p:sldId id="319" r:id="rId19"/>
    <p:sldId id="298" r:id="rId20"/>
    <p:sldId id="300" r:id="rId21"/>
    <p:sldId id="301" r:id="rId22"/>
    <p:sldId id="302" r:id="rId23"/>
    <p:sldId id="303" r:id="rId24"/>
    <p:sldId id="293" r:id="rId25"/>
    <p:sldId id="294" r:id="rId26"/>
    <p:sldId id="295" r:id="rId27"/>
    <p:sldId id="296" r:id="rId28"/>
    <p:sldId id="288" r:id="rId29"/>
    <p:sldId id="285" r:id="rId30"/>
    <p:sldId id="290" r:id="rId31"/>
    <p:sldId id="259" r:id="rId32"/>
    <p:sldId id="291" r:id="rId33"/>
    <p:sldId id="29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E1F"/>
    <a:srgbClr val="004471"/>
    <a:srgbClr val="178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9"/>
    <p:restoredTop sz="80691" autoAdjust="0"/>
  </p:normalViewPr>
  <p:slideViewPr>
    <p:cSldViewPr snapToGrid="0" snapToObjects="1">
      <p:cViewPr>
        <p:scale>
          <a:sx n="102" d="100"/>
          <a:sy n="102" d="100"/>
        </p:scale>
        <p:origin x="11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4E912-56CF-2F4D-8341-2691B82BA34B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DD0C1-AA32-5A49-983F-EF488AF86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6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Supplier -&gt; Consumer</a:t>
            </a:r>
          </a:p>
          <a:p>
            <a:pPr lvl="1"/>
            <a:r>
              <a:rPr lang="en-US" dirty="0" smtClean="0"/>
              <a:t>Shipping containers are a standard height and width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Everyone has agreed to that standard!</a:t>
            </a:r>
          </a:p>
          <a:p>
            <a:pPr lvl="2"/>
            <a:r>
              <a:rPr lang="en-US" dirty="0" smtClean="0"/>
              <a:t>One unit of impossible social engineering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95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6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81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4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2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4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6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69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1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45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2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6/24/17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77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5B4A9-4A2D-494D-9028-B6CA00EB3250}" type="datetimeFigureOut">
              <a:rPr lang="en-US" smtClean="0"/>
              <a:t>6/24/17</a:t>
            </a:fld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AA573-2F2F-0543-A9BA-922AE09CBCD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 flipV="1">
            <a:off x="0" y="6816228"/>
            <a:ext cx="9144000" cy="45719"/>
          </a:xfrm>
          <a:prstGeom prst="rect">
            <a:avLst/>
          </a:prstGeom>
          <a:solidFill>
            <a:srgbClr val="00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 flipV="1">
            <a:off x="1" y="-1"/>
            <a:ext cx="9144000" cy="385591"/>
          </a:xfrm>
          <a:prstGeom prst="rect">
            <a:avLst/>
          </a:prstGeom>
          <a:solidFill>
            <a:srgbClr val="0044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 flipV="1">
            <a:off x="0" y="413329"/>
            <a:ext cx="9144000" cy="45719"/>
          </a:xfrm>
          <a:prstGeom prst="rect">
            <a:avLst/>
          </a:prstGeom>
          <a:solidFill>
            <a:srgbClr val="097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 flipV="1">
            <a:off x="0" y="6751238"/>
            <a:ext cx="9144000" cy="45719"/>
          </a:xfrm>
          <a:prstGeom prst="rect">
            <a:avLst/>
          </a:prstGeom>
          <a:solidFill>
            <a:srgbClr val="525A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" y="6278522"/>
            <a:ext cx="453543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631" y="6278522"/>
            <a:ext cx="53836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6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" y="470777"/>
            <a:ext cx="91439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4471"/>
                </a:solidFill>
              </a:rPr>
              <a:t>Journey to the Compute</a:t>
            </a:r>
          </a:p>
          <a:p>
            <a:pPr algn="ctr"/>
            <a:r>
              <a:rPr lang="en-US" sz="3200" dirty="0" smtClean="0">
                <a:solidFill>
                  <a:srgbClr val="004471"/>
                </a:solidFill>
              </a:rPr>
              <a:t> </a:t>
            </a:r>
          </a:p>
        </p:txBody>
      </p:sp>
      <p:pic>
        <p:nvPicPr>
          <p:cNvPr id="2" name="Picture 1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" y="3143987"/>
            <a:ext cx="3294344" cy="9340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9923" y="1129007"/>
            <a:ext cx="6264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Day 1</a:t>
            </a:r>
            <a:r>
              <a:rPr lang="en-US" sz="2400" smtClean="0"/>
              <a:t>: Containers </a:t>
            </a:r>
            <a:r>
              <a:rPr lang="en-US" sz="2400" dirty="0" smtClean="0"/>
              <a:t>to Quiet </a:t>
            </a:r>
            <a:r>
              <a:rPr lang="en-US" sz="2400" smtClean="0"/>
              <a:t>the Dependency Hells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625037" y="4509273"/>
            <a:ext cx="767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Blatantly copied, smashed together, melted down, and </a:t>
            </a:r>
            <a:r>
              <a:rPr lang="en-US" dirty="0" err="1" smtClean="0"/>
              <a:t>reforged</a:t>
            </a:r>
            <a:r>
              <a:rPr lang="en-US" dirty="0" smtClean="0"/>
              <a:t> from efforts by:</a:t>
            </a:r>
          </a:p>
        </p:txBody>
      </p:sp>
      <p:pic>
        <p:nvPicPr>
          <p:cNvPr id="1026" name="Picture 2" descr="mage result for cyverse wiki log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31" y="1767982"/>
            <a:ext cx="3062616" cy="6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1710" y="4877941"/>
            <a:ext cx="1377709" cy="140641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/>
          <p:cNvSpPr txBox="1"/>
          <p:nvPr/>
        </p:nvSpPr>
        <p:spPr>
          <a:xfrm>
            <a:off x="737771" y="627298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26073" y="6272984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46935" y="6272984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54404" y="4190045"/>
            <a:ext cx="152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By Blake Joyce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44" y="2946139"/>
            <a:ext cx="1398788" cy="1291879"/>
          </a:xfrm>
          <a:prstGeom prst="rect">
            <a:avLst/>
          </a:prstGeom>
        </p:spPr>
      </p:pic>
      <p:pic>
        <p:nvPicPr>
          <p:cNvPr id="19" name="pasted-image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1421" y="4866573"/>
            <a:ext cx="1383674" cy="1383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mage result for singularity contain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83" y="3143987"/>
            <a:ext cx="2113622" cy="118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31" y="4889310"/>
            <a:ext cx="1383674" cy="13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tacc texas advanced computi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21" y="1634876"/>
            <a:ext cx="2427203" cy="93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 result for xsed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6508283" y="1630517"/>
            <a:ext cx="2265571" cy="11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02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215" y="544234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Here’s Our Path to the Compute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0597" y="1438333"/>
            <a:ext cx="8539799" cy="433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Let’s speak in practical terms about our workflow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Day 1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Intro to Docker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Preparing containers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Perhaps Singularity?</a:t>
            </a:r>
            <a:endParaRPr lang="en-US" sz="2800" dirty="0" smtClean="0"/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Day </a:t>
            </a:r>
            <a:r>
              <a:rPr lang="en-US" sz="2800" dirty="0" smtClean="0"/>
              <a:t>2 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Docker to Cloud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Docker -&gt; Singularity -&gt; HPC</a:t>
            </a:r>
            <a:endParaRPr lang="en-US" sz="2800" dirty="0" smtClean="0"/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You figure out the compute resources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28001" y="6247754"/>
            <a:ext cx="8087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smtClean="0"/>
              <a:t>All </a:t>
            </a:r>
            <a:r>
              <a:rPr lang="en-US" sz="2000" dirty="0" smtClean="0"/>
              <a:t>the slides presented will be available to you after the webinar.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879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Ready Made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 pre-built containers from </a:t>
            </a:r>
            <a:r>
              <a:rPr lang="en-US" dirty="0" err="1" smtClean="0"/>
              <a:t>DockerHub</a:t>
            </a:r>
            <a:endParaRPr lang="en-US" dirty="0" smtClean="0"/>
          </a:p>
          <a:p>
            <a:pPr lvl="1"/>
            <a:r>
              <a:rPr lang="en-US" dirty="0" smtClean="0"/>
              <a:t>Pull a base container and use that (</a:t>
            </a:r>
            <a:r>
              <a:rPr lang="en-US" dirty="0" err="1" smtClean="0"/>
              <a:t>DockerHub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Go for it!</a:t>
            </a:r>
            <a:endParaRPr lang="en-US" b="1" dirty="0"/>
          </a:p>
          <a:p>
            <a:r>
              <a:rPr lang="en-US" dirty="0" smtClean="0"/>
              <a:t>Let’s sample the natural variation of containers</a:t>
            </a:r>
          </a:p>
          <a:p>
            <a:r>
              <a:rPr lang="en-US" dirty="0" smtClean="0"/>
              <a:t>Start them up and play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1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748"/>
            <a:ext cx="8229600" cy="1143000"/>
          </a:xfrm>
        </p:spPr>
        <p:txBody>
          <a:bodyPr/>
          <a:lstStyle/>
          <a:p>
            <a:r>
              <a:rPr lang="en-US" dirty="0" smtClean="0"/>
              <a:t>Search </a:t>
            </a:r>
            <a:r>
              <a:rPr lang="en-US" dirty="0" err="1" smtClean="0"/>
              <a:t>DockerHub</a:t>
            </a:r>
            <a:r>
              <a:rPr lang="en-US" dirty="0" smtClean="0"/>
              <a:t>: Try it out!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89974"/>
            <a:ext cx="9144000" cy="4936190"/>
          </a:xfrm>
        </p:spPr>
        <p:txBody>
          <a:bodyPr>
            <a:normAutofit/>
          </a:bodyPr>
          <a:lstStyle/>
          <a:p>
            <a:r>
              <a:rPr lang="en-US" dirty="0" smtClean="0"/>
              <a:t>Use command line:</a:t>
            </a:r>
          </a:p>
          <a:p>
            <a:pPr marL="0" indent="0">
              <a:buNone/>
            </a:pPr>
            <a:r>
              <a:rPr lang="en-US" dirty="0" smtClean="0"/>
              <a:t>					`</a:t>
            </a:r>
            <a:r>
              <a:rPr lang="en-US" b="1" dirty="0" err="1" smtClean="0"/>
              <a:t>docker</a:t>
            </a:r>
            <a:r>
              <a:rPr lang="en-US" b="1" dirty="0" smtClean="0"/>
              <a:t> search </a:t>
            </a:r>
            <a:r>
              <a:rPr lang="en-US" b="1" dirty="0" err="1" smtClean="0"/>
              <a:t>ubuntu</a:t>
            </a:r>
            <a:r>
              <a:rPr lang="en-US" dirty="0" smtClean="0"/>
              <a:t>`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User </a:t>
            </a:r>
            <a:r>
              <a:rPr lang="en-US" dirty="0" err="1" smtClean="0"/>
              <a:t>DockerHub</a:t>
            </a:r>
            <a:r>
              <a:rPr lang="en-US" dirty="0" smtClean="0"/>
              <a:t> </a:t>
            </a:r>
            <a:r>
              <a:rPr lang="en-US" dirty="0"/>
              <a:t>website: https://</a:t>
            </a:r>
            <a:r>
              <a:rPr lang="en-US" dirty="0" err="1"/>
              <a:t>hub.docker.com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57" y="2384150"/>
            <a:ext cx="6839211" cy="25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215" y="544234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Pulling Docker Container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0597" y="1438333"/>
            <a:ext cx="8539799" cy="198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For base OS, try the ‘Official Repository’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https://</a:t>
            </a:r>
            <a:r>
              <a:rPr lang="en-US" sz="2800" dirty="0" err="1"/>
              <a:t>docs.docker.com</a:t>
            </a:r>
            <a:r>
              <a:rPr lang="en-US" sz="2800" dirty="0"/>
              <a:t>/</a:t>
            </a:r>
            <a:r>
              <a:rPr lang="en-US" sz="2800" dirty="0" err="1"/>
              <a:t>docker</a:t>
            </a:r>
            <a:r>
              <a:rPr lang="en-US" sz="2800" dirty="0"/>
              <a:t>-hub/</a:t>
            </a:r>
            <a:r>
              <a:rPr lang="en-US" sz="2800" dirty="0" err="1"/>
              <a:t>official_repos</a:t>
            </a:r>
            <a:r>
              <a:rPr lang="en-US" sz="2800"/>
              <a:t>/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 smtClean="0"/>
              <a:t>Once you find something you like, pull it to your local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0398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iscoveryEnvironment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>
          <a:xfrm>
            <a:off x="1719948" y="1439326"/>
            <a:ext cx="5486400" cy="41148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85289"/>
            <a:ext cx="5486400" cy="80486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Docker</a:t>
            </a:r>
            <a:r>
              <a:rPr lang="en-US" sz="3200" dirty="0" smtClean="0"/>
              <a:t> Runs Software Here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261643" y="684943"/>
            <a:ext cx="6547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Scaling </a:t>
            </a:r>
            <a:r>
              <a:rPr lang="en-US" sz="2800" smtClean="0"/>
              <a:t>Up: </a:t>
            </a:r>
            <a:r>
              <a:rPr lang="en-US" sz="2800" dirty="0" err="1" smtClean="0"/>
              <a:t>CyVerse</a:t>
            </a:r>
            <a:r>
              <a:rPr lang="en-US" sz="2800" dirty="0" smtClean="0"/>
              <a:t> </a:t>
            </a:r>
            <a:r>
              <a:rPr lang="en-US" sz="2800" dirty="0" smtClean="0"/>
              <a:t>Discovery Environment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386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3" y="609252"/>
            <a:ext cx="6605044" cy="602902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983276" y="876822"/>
            <a:ext cx="1778696" cy="9018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Pull from </a:t>
            </a:r>
            <a:r>
              <a:rPr lang="en-US" b="1" dirty="0" err="1" smtClean="0"/>
              <a:t>DockerHub</a:t>
            </a:r>
            <a:endParaRPr lang="en-US" b="1" dirty="0"/>
          </a:p>
        </p:txBody>
      </p:sp>
      <p:cxnSp>
        <p:nvCxnSpPr>
          <p:cNvPr id="10" name="Curved Connector 9"/>
          <p:cNvCxnSpPr>
            <a:endCxn id="8" idx="0"/>
          </p:cNvCxnSpPr>
          <p:nvPr/>
        </p:nvCxnSpPr>
        <p:spPr>
          <a:xfrm flipV="1">
            <a:off x="2430049" y="876822"/>
            <a:ext cx="2442575" cy="325677"/>
          </a:xfrm>
          <a:prstGeom prst="curvedConnector4">
            <a:avLst>
              <a:gd name="adj1" fmla="val 4616"/>
              <a:gd name="adj2" fmla="val 17019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8" idx="2"/>
          </p:cNvCxnSpPr>
          <p:nvPr/>
        </p:nvCxnSpPr>
        <p:spPr>
          <a:xfrm rot="5400000">
            <a:off x="3272554" y="2157478"/>
            <a:ext cx="1978852" cy="1221288"/>
          </a:xfrm>
          <a:prstGeom prst="curvedConnector3">
            <a:avLst>
              <a:gd name="adj1" fmla="val 1012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5918" y="609252"/>
            <a:ext cx="336624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2. </a:t>
            </a:r>
            <a:r>
              <a:rPr lang="en-US" dirty="0" err="1" smtClean="0"/>
              <a:t>CyVerse</a:t>
            </a:r>
            <a:r>
              <a:rPr lang="en-US" dirty="0" smtClean="0"/>
              <a:t> App Integration.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Devisetty</a:t>
            </a:r>
            <a:r>
              <a:rPr lang="en-US" dirty="0"/>
              <a:t> 2016 </a:t>
            </a:r>
            <a:endParaRPr lang="en-US" dirty="0" smtClean="0"/>
          </a:p>
          <a:p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dx.doi.org</a:t>
            </a:r>
            <a:r>
              <a:rPr lang="en-US" sz="1100" dirty="0"/>
              <a:t>/10.12688/f1000research.8935.3</a:t>
            </a:r>
          </a:p>
        </p:txBody>
      </p:sp>
    </p:spTree>
    <p:extLst>
      <p:ext uri="{BB962C8B-B14F-4D97-AF65-F5344CB8AC3E}">
        <p14:creationId xmlns:p14="http://schemas.microsoft.com/office/powerpoint/2010/main" val="165241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15" y="544234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Adding a Tool to </a:t>
            </a:r>
            <a:r>
              <a:rPr lang="en-US" sz="4000" dirty="0" err="1" smtClean="0">
                <a:solidFill>
                  <a:srgbClr val="0971AB"/>
                </a:solidFill>
              </a:rPr>
              <a:t>CyVerse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214" y="1691013"/>
            <a:ext cx="8734181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/>
              <a:t>Test it locally! (Example below; assumes an </a:t>
            </a:r>
            <a:r>
              <a:rPr lang="en-US" sz="2800" dirty="0" err="1"/>
              <a:t>entrypoint</a:t>
            </a:r>
            <a:r>
              <a:rPr lang="en-US" sz="2800" dirty="0"/>
              <a:t>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/>
              <a:t>Input data is in a scratch directory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/>
              <a:t>Working directory set with `-w` flag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800" dirty="0"/>
              <a:t>Environmental variables can be passed with `-e` flag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endParaRPr lang="en-US" sz="2800" dirty="0"/>
          </a:p>
          <a:p>
            <a:r>
              <a:rPr lang="en-US" sz="2400" dirty="0"/>
              <a:t>`</a:t>
            </a:r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dirty="0" err="1"/>
              <a:t>rm</a:t>
            </a:r>
            <a:r>
              <a:rPr lang="en-US" sz="2400" dirty="0"/>
              <a:t> -v ~/my-scratch-</a:t>
            </a:r>
            <a:r>
              <a:rPr lang="en-US" sz="2400" dirty="0" err="1"/>
              <a:t>dir</a:t>
            </a:r>
            <a:r>
              <a:rPr lang="en-US" sz="2400" dirty="0"/>
              <a:t>:/working-</a:t>
            </a:r>
            <a:r>
              <a:rPr lang="en-US" sz="2400" dirty="0" err="1"/>
              <a:t>dir</a:t>
            </a:r>
            <a:r>
              <a:rPr lang="en-US" sz="2400" dirty="0"/>
              <a:t> </a:t>
            </a:r>
          </a:p>
          <a:p>
            <a:r>
              <a:rPr lang="en-US" sz="2400" dirty="0"/>
              <a:t>-w /working-</a:t>
            </a:r>
            <a:r>
              <a:rPr lang="en-US" sz="2400" dirty="0" err="1"/>
              <a:t>dir</a:t>
            </a:r>
            <a:r>
              <a:rPr lang="en-US" sz="2400" dirty="0"/>
              <a:t> </a:t>
            </a:r>
          </a:p>
          <a:p>
            <a:r>
              <a:rPr lang="en-US" sz="2400" dirty="0"/>
              <a:t>your/</a:t>
            </a:r>
            <a:r>
              <a:rPr lang="en-US" sz="2400" dirty="0" err="1"/>
              <a:t>docker</a:t>
            </a:r>
            <a:r>
              <a:rPr lang="en-US" sz="2400" dirty="0"/>
              <a:t>-image </a:t>
            </a:r>
          </a:p>
          <a:p>
            <a:r>
              <a:rPr lang="en-US" sz="2400" dirty="0"/>
              <a:t>user-input-1 user-input-2`</a:t>
            </a:r>
          </a:p>
        </p:txBody>
      </p:sp>
    </p:spTree>
    <p:extLst>
      <p:ext uri="{BB962C8B-B14F-4D97-AF65-F5344CB8AC3E}">
        <p14:creationId xmlns:p14="http://schemas.microsoft.com/office/powerpoint/2010/main" val="168920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861"/>
            <a:ext cx="9144000" cy="485040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8484408">
            <a:off x="5599135" y="691847"/>
            <a:ext cx="513567" cy="3131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1009" y="383398"/>
            <a:ext cx="314510" cy="40011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dobe Caslon Pro" charset="0"/>
                <a:ea typeface="Adobe Caslon Pro" charset="0"/>
                <a:cs typeface="Adobe Caslon Pro" charset="0"/>
              </a:rPr>
              <a:t>1</a:t>
            </a:r>
            <a:endParaRPr lang="en-US" b="1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sp>
        <p:nvSpPr>
          <p:cNvPr id="7" name="Right Arrow 6"/>
          <p:cNvSpPr/>
          <p:nvPr/>
        </p:nvSpPr>
        <p:spPr>
          <a:xfrm rot="19687493">
            <a:off x="2170088" y="1894871"/>
            <a:ext cx="513567" cy="3131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195" y="2051447"/>
            <a:ext cx="314510" cy="40011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Adobe Caslon Pro" charset="0"/>
                <a:ea typeface="Adobe Caslon Pro" charset="0"/>
                <a:cs typeface="Adobe Caslon Pro" charset="0"/>
              </a:rPr>
              <a:t>2</a:t>
            </a:r>
            <a:endParaRPr lang="en-US" b="1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153" y="3255886"/>
            <a:ext cx="6663847" cy="35423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687493">
            <a:off x="3249414" y="5684715"/>
            <a:ext cx="513567" cy="3131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28521" y="5841291"/>
            <a:ext cx="314510" cy="400110"/>
          </a:xfrm>
          <a:prstGeom prst="rect">
            <a:avLst/>
          </a:prstGeom>
          <a:solidFill>
            <a:schemeClr val="bg1"/>
          </a:solidFill>
          <a:ln w="158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dobe Caslon Pro" charset="0"/>
                <a:ea typeface="Adobe Caslon Pro" charset="0"/>
                <a:cs typeface="Adobe Caslon Pro" charset="0"/>
              </a:rPr>
              <a:t>3</a:t>
            </a:r>
            <a:endParaRPr lang="en-US" b="1" dirty="0">
              <a:latin typeface="Adobe Caslon Pro" charset="0"/>
              <a:ea typeface="Adobe Caslon Pro" charset="0"/>
              <a:cs typeface="Adobe Caslon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70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CyVerse</a:t>
            </a:r>
            <a:r>
              <a:rPr lang="en-US" dirty="0"/>
              <a:t> </a:t>
            </a:r>
            <a:r>
              <a:rPr lang="en-US" dirty="0" err="1"/>
              <a:t>Dockerfile</a:t>
            </a:r>
            <a:r>
              <a:rPr lang="en-US" dirty="0"/>
              <a:t> best practices</a:t>
            </a:r>
            <a:endParaRPr lang="en-US" dirty="0"/>
          </a:p>
          <a:p>
            <a:r>
              <a:rPr lang="en-US" dirty="0" smtClean="0"/>
              <a:t>Include </a:t>
            </a:r>
            <a:r>
              <a:rPr lang="en-US" dirty="0"/>
              <a:t>all installation steps in the </a:t>
            </a:r>
            <a:r>
              <a:rPr lang="en-US" dirty="0" err="1" smtClean="0"/>
              <a:t>Dockerfile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should not copy and run a script that</a:t>
            </a:r>
          </a:p>
          <a:p>
            <a:r>
              <a:rPr lang="en-US" dirty="0"/>
              <a:t>performs Ubuntu APT commands; instead, the APT commands should be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• Write the </a:t>
            </a:r>
            <a:r>
              <a:rPr lang="en-US" dirty="0" err="1"/>
              <a:t>Dockerfile</a:t>
            </a:r>
            <a:r>
              <a:rPr lang="en-US" dirty="0"/>
              <a:t> to fail fast. This means that if anything goes wrong, construction of the image will fail</a:t>
            </a:r>
          </a:p>
          <a:p>
            <a:r>
              <a:rPr lang="en-US" dirty="0"/>
              <a:t>immediately and the Docker image will not be deployed.</a:t>
            </a:r>
          </a:p>
          <a:p>
            <a:r>
              <a:rPr lang="en-US" dirty="0"/>
              <a:t>• Encapsulate the tool execution to avoid external dependencies unless by design (e.g., tool provides</a:t>
            </a:r>
          </a:p>
          <a:p>
            <a:r>
              <a:rPr lang="en-US" dirty="0"/>
              <a:t>integration with external service).</a:t>
            </a:r>
          </a:p>
          <a:p>
            <a:r>
              <a:rPr lang="en-US" dirty="0"/>
              <a:t>• Derive the tool from an official Docker image (e.g., ubuntu:14.04.3 for the operating system).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215" y="544234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Here’s Our Path to the Compute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2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215" y="544234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Limitations by Platforms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3879" y="2204581"/>
            <a:ext cx="76428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</a:t>
            </a:r>
          </a:p>
          <a:p>
            <a:r>
              <a:rPr lang="en-US" dirty="0"/>
              <a:t>	</a:t>
            </a:r>
            <a:r>
              <a:rPr lang="en-US" dirty="0" smtClean="0"/>
              <a:t>First of all, if you’re reading this: shame on you. Coding on a Windows box!</a:t>
            </a:r>
          </a:p>
          <a:p>
            <a:r>
              <a:rPr lang="en-US" dirty="0" smtClean="0"/>
              <a:t>	Docker is available</a:t>
            </a:r>
          </a:p>
          <a:p>
            <a:r>
              <a:rPr lang="en-US" dirty="0"/>
              <a:t>	</a:t>
            </a:r>
            <a:r>
              <a:rPr lang="en-US" dirty="0" smtClean="0"/>
              <a:t>Singularity is not (so no HPC)</a:t>
            </a:r>
          </a:p>
          <a:p>
            <a:r>
              <a:rPr lang="en-US" dirty="0" smtClean="0"/>
              <a:t>Mac</a:t>
            </a:r>
          </a:p>
          <a:p>
            <a:r>
              <a:rPr lang="en-US" dirty="0"/>
              <a:t>	</a:t>
            </a:r>
            <a:r>
              <a:rPr lang="en-US" dirty="0" smtClean="0"/>
              <a:t>All good. This workflow was created on a 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Larger compute resources</a:t>
            </a:r>
          </a:p>
          <a:p>
            <a:pPr lvl="1"/>
            <a:r>
              <a:rPr lang="en-US" dirty="0" smtClean="0"/>
              <a:t>Accomplish tasks not feasible on local</a:t>
            </a:r>
          </a:p>
          <a:p>
            <a:pPr lvl="1"/>
            <a:r>
              <a:rPr lang="en-US" dirty="0" smtClean="0"/>
              <a:t>Accomplish tasks faster</a:t>
            </a:r>
          </a:p>
          <a:p>
            <a:pPr lvl="2"/>
            <a:r>
              <a:rPr lang="en-US" dirty="0" smtClean="0"/>
              <a:t>Always be lazy! Laziness is directly responsible for civilization (more on this later)</a:t>
            </a:r>
          </a:p>
          <a:p>
            <a:pPr lvl="2"/>
            <a:r>
              <a:rPr lang="en-US" dirty="0" smtClean="0"/>
              <a:t>Data-driven decision making expedited</a:t>
            </a:r>
          </a:p>
          <a:p>
            <a:r>
              <a:rPr lang="en-US" dirty="0" smtClean="0"/>
              <a:t>Cheaper (free!?) resources</a:t>
            </a:r>
          </a:p>
          <a:p>
            <a:pPr lvl="1"/>
            <a:r>
              <a:rPr lang="en-US" dirty="0" smtClean="0"/>
              <a:t>Single time use of specialty resources (GPUs,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Off hour consumption is really cheap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215" y="431500"/>
            <a:ext cx="873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971AB"/>
                </a:solidFill>
              </a:rPr>
              <a:t>What We Are Really Interested In </a:t>
            </a:r>
            <a:endParaRPr lang="en-US" sz="4000" dirty="0">
              <a:solidFill>
                <a:srgbClr val="0971AB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340" y="6187858"/>
            <a:ext cx="8077200" cy="717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Basically this translates as: HPC </a:t>
            </a:r>
            <a:r>
              <a:rPr lang="en-US" smtClean="0"/>
              <a:t>or Cloud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8834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Industry</a:t>
            </a:r>
          </a:p>
          <a:p>
            <a:pPr lvl="1"/>
            <a:r>
              <a:rPr lang="en-US" dirty="0" smtClean="0"/>
              <a:t>No access to XSEDE/UA HPC/</a:t>
            </a:r>
            <a:r>
              <a:rPr lang="en-US" dirty="0" err="1" smtClean="0"/>
              <a:t>CyVerse</a:t>
            </a:r>
            <a:r>
              <a:rPr lang="en-US" dirty="0" smtClean="0"/>
              <a:t> without prior discussion</a:t>
            </a:r>
          </a:p>
          <a:p>
            <a:r>
              <a:rPr lang="en-US" dirty="0"/>
              <a:t>Government</a:t>
            </a:r>
          </a:p>
          <a:p>
            <a:pPr lvl="1"/>
            <a:r>
              <a:rPr lang="en-US" dirty="0"/>
              <a:t>Budgetary terror every 4 years</a:t>
            </a:r>
          </a:p>
          <a:p>
            <a:pPr lvl="1"/>
            <a:r>
              <a:rPr lang="en-US" dirty="0"/>
              <a:t>No UA </a:t>
            </a:r>
            <a:r>
              <a:rPr lang="en-US" dirty="0" smtClean="0"/>
              <a:t>HPC</a:t>
            </a:r>
          </a:p>
          <a:p>
            <a:r>
              <a:rPr lang="en-US" dirty="0" smtClean="0"/>
              <a:t>Academics</a:t>
            </a:r>
          </a:p>
          <a:p>
            <a:pPr lvl="1"/>
            <a:r>
              <a:rPr lang="en-US" dirty="0" smtClean="0"/>
              <a:t>Salary and work/life balance</a:t>
            </a:r>
          </a:p>
          <a:p>
            <a:pPr lvl="1"/>
            <a:r>
              <a:rPr lang="en-US" dirty="0" smtClean="0"/>
              <a:t>But no limitations with this workflow (developed by academics)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215" y="444026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Limitations by Your Job Title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95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singularity2docker</a:t>
            </a:r>
          </a:p>
          <a:p>
            <a:r>
              <a:rPr lang="en-US" dirty="0" smtClean="0"/>
              <a:t>Windows folks:</a:t>
            </a:r>
          </a:p>
          <a:p>
            <a:pPr lvl="1"/>
            <a:r>
              <a:rPr lang="en-US" dirty="0" smtClean="0"/>
              <a:t>You’ll need a virtual environment</a:t>
            </a:r>
          </a:p>
          <a:p>
            <a:pPr lvl="1"/>
            <a:r>
              <a:rPr lang="en-US" dirty="0" smtClean="0"/>
              <a:t>Or access to a non-Windows OS</a:t>
            </a:r>
          </a:p>
          <a:p>
            <a:pPr lvl="1"/>
            <a:r>
              <a:rPr lang="en-US" dirty="0" smtClean="0"/>
              <a:t>Windows == Double homework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26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28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34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160" y="345848"/>
            <a:ext cx="65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Run an App in the Discovery Environment </a:t>
            </a:r>
            <a:endParaRPr lang="en-US" sz="2800" dirty="0"/>
          </a:p>
        </p:txBody>
      </p:sp>
      <p:pic>
        <p:nvPicPr>
          <p:cNvPr id="9" name="Picture Placeholder 8" descr="FastQCPlus2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2" r="9042"/>
          <a:stretch>
            <a:fillRect/>
          </a:stretch>
        </p:blipFill>
        <p:spPr>
          <a:xfrm>
            <a:off x="833136" y="869068"/>
            <a:ext cx="7100171" cy="5325127"/>
          </a:xfrm>
        </p:spPr>
      </p:pic>
    </p:spTree>
    <p:extLst>
      <p:ext uri="{BB962C8B-B14F-4D97-AF65-F5344CB8AC3E}">
        <p14:creationId xmlns:p14="http://schemas.microsoft.com/office/powerpoint/2010/main" val="92032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160" y="345848"/>
            <a:ext cx="65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Run an App in the Discovery Environment </a:t>
            </a:r>
            <a:endParaRPr lang="en-US" sz="2800" dirty="0"/>
          </a:p>
        </p:txBody>
      </p:sp>
      <p:pic>
        <p:nvPicPr>
          <p:cNvPr id="6" name="Picture Placeholder 5" descr="FastQCPlus4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r="2022"/>
          <a:stretch>
            <a:fillRect/>
          </a:stretch>
        </p:blipFill>
        <p:spPr>
          <a:xfrm>
            <a:off x="851866" y="869068"/>
            <a:ext cx="7443142" cy="5582357"/>
          </a:xfrm>
        </p:spPr>
      </p:pic>
    </p:spTree>
    <p:extLst>
      <p:ext uri="{BB962C8B-B14F-4D97-AF65-F5344CB8AC3E}">
        <p14:creationId xmlns:p14="http://schemas.microsoft.com/office/powerpoint/2010/main" val="111291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160" y="345848"/>
            <a:ext cx="65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Run an App in the Discovery Environment </a:t>
            </a:r>
            <a:endParaRPr lang="en-US" sz="2800" dirty="0"/>
          </a:p>
        </p:txBody>
      </p:sp>
      <p:pic>
        <p:nvPicPr>
          <p:cNvPr id="7" name="Picture Placeholder 6" descr="FastQCOutDir2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11" b="-21811"/>
          <a:stretch>
            <a:fillRect/>
          </a:stretch>
        </p:blipFill>
        <p:spPr>
          <a:xfrm>
            <a:off x="377777" y="525557"/>
            <a:ext cx="8182478" cy="6136859"/>
          </a:xfrm>
        </p:spPr>
      </p:pic>
    </p:spTree>
    <p:extLst>
      <p:ext uri="{BB962C8B-B14F-4D97-AF65-F5344CB8AC3E}">
        <p14:creationId xmlns:p14="http://schemas.microsoft.com/office/powerpoint/2010/main" val="4061349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160" y="345848"/>
            <a:ext cx="651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Run an App in the Discovery Environment </a:t>
            </a:r>
            <a:endParaRPr lang="en-US" sz="2800" dirty="0"/>
          </a:p>
        </p:txBody>
      </p:sp>
      <p:pic>
        <p:nvPicPr>
          <p:cNvPr id="4" name="Picture Placeholder 3" descr="FastQCPlusOutput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14" b="-8814"/>
          <a:stretch>
            <a:fillRect/>
          </a:stretch>
        </p:blipFill>
        <p:spPr>
          <a:xfrm>
            <a:off x="618768" y="725300"/>
            <a:ext cx="8126355" cy="6094766"/>
          </a:xfrm>
        </p:spPr>
      </p:pic>
    </p:spTree>
    <p:extLst>
      <p:ext uri="{BB962C8B-B14F-4D97-AF65-F5344CB8AC3E}">
        <p14:creationId xmlns:p14="http://schemas.microsoft.com/office/powerpoint/2010/main" val="88591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5743" y="4975215"/>
            <a:ext cx="7451038" cy="867448"/>
          </a:xfrm>
        </p:spPr>
        <p:txBody>
          <a:bodyPr>
            <a:normAutofit fontScale="92500"/>
          </a:bodyPr>
          <a:lstStyle/>
          <a:p>
            <a:r>
              <a:rPr lang="en-US" sz="3200" dirty="0" err="1" smtClean="0"/>
              <a:t>Docker</a:t>
            </a:r>
            <a:r>
              <a:rPr lang="en-US" sz="3200" dirty="0" smtClean="0"/>
              <a:t> Can Run Software in Atmosphere, too</a:t>
            </a:r>
            <a:endParaRPr lang="en-US" sz="3200" dirty="0"/>
          </a:p>
        </p:txBody>
      </p:sp>
      <p:pic>
        <p:nvPicPr>
          <p:cNvPr id="3" name="Picture Placeholder 2" descr="Atmosphere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" b="35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8471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ocker_Engine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102" b="-44102"/>
          <a:stretch>
            <a:fillRect/>
          </a:stretch>
        </p:blipFill>
        <p:spPr>
          <a:xfrm>
            <a:off x="281182" y="-265239"/>
            <a:ext cx="8552358" cy="6414269"/>
          </a:xfrm>
        </p:spPr>
      </p:pic>
    </p:spTree>
    <p:extLst>
      <p:ext uri="{BB962C8B-B14F-4D97-AF65-F5344CB8AC3E}">
        <p14:creationId xmlns:p14="http://schemas.microsoft.com/office/powerpoint/2010/main" val="87030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5052" y="1390388"/>
            <a:ext cx="5298510" cy="456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We’re focusing on intro abilities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endParaRPr lang="en-US" sz="2400" dirty="0" smtClean="0"/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b="1" dirty="0" err="1" smtClean="0"/>
              <a:t>CyVerse</a:t>
            </a:r>
            <a:endParaRPr lang="en-US" sz="2400" b="1" dirty="0"/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Medium scale compute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Democratization of analyses (GUIs)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Walk in the door registration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Development environment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b="1" dirty="0" smtClean="0"/>
              <a:t>TACC</a:t>
            </a:r>
            <a:r>
              <a:rPr lang="en-US" sz="2400" dirty="0" smtClean="0"/>
              <a:t> and </a:t>
            </a:r>
            <a:r>
              <a:rPr lang="en-US" sz="2400" b="1" dirty="0" smtClean="0"/>
              <a:t>XSEDE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Big compute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Command line interfaces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 smtClean="0"/>
              <a:t>XSEDE requires allocations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81396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Setting Expectations of This Workshop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pic>
        <p:nvPicPr>
          <p:cNvPr id="7" name="Picture 2" descr="mage result for cyverse wiki lo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565" y="2561147"/>
            <a:ext cx="3062616" cy="66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mage result for tacc texas advanced 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71" y="3762840"/>
            <a:ext cx="2427203" cy="93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mage result for xsed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5989271" y="4695745"/>
            <a:ext cx="2265571" cy="11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347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1323" y="1261888"/>
            <a:ext cx="4597620" cy="3908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err="1"/>
              <a:t>Docker</a:t>
            </a:r>
            <a:r>
              <a:rPr lang="en-US" sz="2800" b="1" u="sng" dirty="0"/>
              <a:t> glossary</a:t>
            </a:r>
          </a:p>
          <a:p>
            <a:r>
              <a:rPr lang="en-US" b="1" dirty="0" err="1"/>
              <a:t>Docker</a:t>
            </a:r>
            <a:r>
              <a:rPr lang="en-US" b="1" dirty="0"/>
              <a:t> image:</a:t>
            </a:r>
            <a:r>
              <a:rPr lang="en-US" dirty="0"/>
              <a:t> Ready snapshot of a configured software application.</a:t>
            </a:r>
          </a:p>
          <a:p>
            <a:r>
              <a:rPr lang="en-US" b="1" dirty="0" err="1"/>
              <a:t>Docker</a:t>
            </a:r>
            <a:r>
              <a:rPr lang="en-US" b="1" dirty="0"/>
              <a:t> container:</a:t>
            </a:r>
            <a:r>
              <a:rPr lang="en-US" dirty="0"/>
              <a:t> Instance of a </a:t>
            </a:r>
            <a:r>
              <a:rPr lang="en-US" dirty="0" err="1"/>
              <a:t>Docker</a:t>
            </a:r>
            <a:r>
              <a:rPr lang="en-US" dirty="0"/>
              <a:t> image.</a:t>
            </a:r>
          </a:p>
          <a:p>
            <a:r>
              <a:rPr lang="en-US" b="1" dirty="0" err="1"/>
              <a:t>Dockerfile</a:t>
            </a:r>
            <a:r>
              <a:rPr lang="en-US" b="1" dirty="0"/>
              <a:t>:</a:t>
            </a:r>
            <a:r>
              <a:rPr lang="en-US" dirty="0"/>
              <a:t> Set of instructions/commands that are used to build the </a:t>
            </a:r>
            <a:r>
              <a:rPr lang="en-US" dirty="0" err="1"/>
              <a:t>Docker</a:t>
            </a:r>
            <a:r>
              <a:rPr lang="en-US" dirty="0"/>
              <a:t> image.</a:t>
            </a:r>
          </a:p>
          <a:p>
            <a:r>
              <a:rPr lang="en-US" dirty="0"/>
              <a:t>Using </a:t>
            </a:r>
            <a:r>
              <a:rPr lang="en-US" dirty="0" err="1"/>
              <a:t>Docker</a:t>
            </a:r>
            <a:r>
              <a:rPr lang="en-US" dirty="0"/>
              <a:t> in the </a:t>
            </a:r>
            <a:r>
              <a:rPr lang="en-US" dirty="0" err="1"/>
              <a:t>CyVerse</a:t>
            </a:r>
            <a:r>
              <a:rPr lang="en-US" dirty="0"/>
              <a:t> DE</a:t>
            </a:r>
          </a:p>
          <a:p>
            <a:r>
              <a:rPr lang="en-US" dirty="0" err="1"/>
              <a:t>CyVerse</a:t>
            </a:r>
            <a:r>
              <a:rPr lang="en-US" dirty="0"/>
              <a:t> has adopted </a:t>
            </a:r>
            <a:r>
              <a:rPr lang="en-US" dirty="0" err="1"/>
              <a:t>Docker</a:t>
            </a:r>
            <a:r>
              <a:rPr lang="en-US" dirty="0"/>
              <a:t> for integrating software apps that run in the </a:t>
            </a:r>
            <a:r>
              <a:rPr lang="en-US" dirty="0" err="1"/>
              <a:t>CyVerse</a:t>
            </a:r>
            <a:r>
              <a:rPr lang="en-US" dirty="0"/>
              <a:t> DE’s Compute Cluster (Condor). The user creates a </a:t>
            </a:r>
            <a:r>
              <a:rPr lang="en-US" dirty="0" err="1"/>
              <a:t>Dockerfile</a:t>
            </a:r>
            <a:r>
              <a:rPr lang="en-US" dirty="0"/>
              <a:t>, which is used to build the </a:t>
            </a:r>
            <a:r>
              <a:rPr lang="en-US" dirty="0" err="1"/>
              <a:t>Docker</a:t>
            </a:r>
            <a:r>
              <a:rPr lang="en-US" dirty="0"/>
              <a:t> image containing the tool that will be used as an app in the DE.</a:t>
            </a:r>
          </a:p>
        </p:txBody>
      </p:sp>
      <p:pic>
        <p:nvPicPr>
          <p:cNvPr id="6" name="Picture Placeholder 4" descr="Docker_Overview.tif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r="2016"/>
          <a:stretch>
            <a:fillRect/>
          </a:stretch>
        </p:blipFill>
        <p:spPr>
          <a:xfrm>
            <a:off x="4758853" y="1615538"/>
            <a:ext cx="4297385" cy="3223039"/>
          </a:xfrm>
        </p:spPr>
      </p:pic>
    </p:spTree>
    <p:extLst>
      <p:ext uri="{BB962C8B-B14F-4D97-AF65-F5344CB8AC3E}">
        <p14:creationId xmlns:p14="http://schemas.microsoft.com/office/powerpoint/2010/main" val="2279803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364" y="4130249"/>
            <a:ext cx="5486400" cy="566738"/>
          </a:xfrm>
        </p:spPr>
        <p:txBody>
          <a:bodyPr/>
          <a:lstStyle/>
          <a:p>
            <a:r>
              <a:rPr lang="en-US" dirty="0" smtClean="0"/>
              <a:t>Learn about images &amp; containers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4364" y="4696987"/>
            <a:ext cx="5808174" cy="1305108"/>
          </a:xfrm>
        </p:spPr>
        <p:txBody>
          <a:bodyPr>
            <a:noAutofit/>
          </a:bodyPr>
          <a:lstStyle/>
          <a:p>
            <a:r>
              <a:rPr lang="en-US" sz="2000" dirty="0" smtClean="0"/>
              <a:t>Find &amp; run the </a:t>
            </a:r>
            <a:r>
              <a:rPr lang="en-US" sz="2000" dirty="0" err="1" smtClean="0"/>
              <a:t>whalesay</a:t>
            </a:r>
            <a:r>
              <a:rPr lang="en-US" sz="2000" dirty="0" smtClean="0"/>
              <a:t> image</a:t>
            </a:r>
          </a:p>
          <a:p>
            <a:r>
              <a:rPr lang="en-US" sz="2000" dirty="0" smtClean="0"/>
              <a:t>Build your own image</a:t>
            </a:r>
          </a:p>
          <a:p>
            <a:r>
              <a:rPr lang="en-US" sz="2000" dirty="0" smtClean="0"/>
              <a:t>Just keep following to the next page of the tutorial – click the </a:t>
            </a:r>
            <a:r>
              <a:rPr lang="en-US" sz="2000" dirty="0" smtClean="0">
                <a:solidFill>
                  <a:schemeClr val="accent6"/>
                </a:solidFill>
              </a:rPr>
              <a:t>orange link </a:t>
            </a:r>
            <a:r>
              <a:rPr lang="en-US" sz="2000" dirty="0" smtClean="0"/>
              <a:t>at the bottom of each page!</a:t>
            </a:r>
            <a:endParaRPr lang="en-US" sz="2000" dirty="0"/>
          </a:p>
        </p:txBody>
      </p:sp>
      <p:pic>
        <p:nvPicPr>
          <p:cNvPr id="7" name="Picture Placeholder 6" descr="LearnImagesContainers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" b="27206"/>
          <a:stretch/>
        </p:blipFill>
        <p:spPr>
          <a:xfrm>
            <a:off x="1603743" y="554771"/>
            <a:ext cx="6065715" cy="3858847"/>
          </a:xfrm>
        </p:spPr>
      </p:pic>
    </p:spTree>
    <p:extLst>
      <p:ext uri="{BB962C8B-B14F-4D97-AF65-F5344CB8AC3E}">
        <p14:creationId xmlns:p14="http://schemas.microsoft.com/office/powerpoint/2010/main" val="87180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43742" y="1444973"/>
            <a:ext cx="65302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Integrating </a:t>
            </a:r>
            <a:r>
              <a:rPr lang="en-US" sz="2400" dirty="0"/>
              <a:t>a </a:t>
            </a:r>
            <a:r>
              <a:rPr lang="en-US" sz="2400" dirty="0" err="1"/>
              <a:t>Dockerized</a:t>
            </a:r>
            <a:r>
              <a:rPr lang="en-US" sz="2400" dirty="0"/>
              <a:t> tool into the DE enables users to begin creating apps built on the tool. </a:t>
            </a: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Because </a:t>
            </a:r>
            <a:r>
              <a:rPr lang="en-US" sz="2400" dirty="0" err="1"/>
              <a:t>Dockerized</a:t>
            </a:r>
            <a:r>
              <a:rPr lang="en-US" sz="2400" dirty="0"/>
              <a:t> apps use fewer resources, their analyses process more quickly. </a:t>
            </a: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Compared </a:t>
            </a:r>
            <a:r>
              <a:rPr lang="en-US" sz="2400" dirty="0"/>
              <a:t>to the previous method for tool integration in the DE, this method streamlines the process and makes it more likely that the final DE app will function as the user intended. </a:t>
            </a: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It </a:t>
            </a:r>
            <a:r>
              <a:rPr lang="en-US" sz="2400" dirty="0"/>
              <a:t>also increases the likelihood that more complicated and difficult to install software can be used in the DE.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334" y="613975"/>
            <a:ext cx="8137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Why do we use </a:t>
            </a:r>
            <a:r>
              <a:rPr lang="en-US" sz="2400" b="1" dirty="0" err="1" smtClean="0"/>
              <a:t>Docker</a:t>
            </a:r>
            <a:r>
              <a:rPr lang="en-US" sz="2400" b="1" dirty="0" smtClean="0"/>
              <a:t> for Building Apps in the</a:t>
            </a:r>
          </a:p>
          <a:p>
            <a:pPr algn="ctr"/>
            <a:r>
              <a:rPr lang="en-US" sz="2400" b="1" dirty="0" smtClean="0"/>
              <a:t>Discovery Environment?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5182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7990" y="897291"/>
            <a:ext cx="712626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You can use your </a:t>
            </a:r>
            <a:r>
              <a:rPr lang="en-US" sz="2400" dirty="0" err="1" smtClean="0"/>
              <a:t>Dockerized</a:t>
            </a:r>
            <a:r>
              <a:rPr lang="en-US" sz="2400" dirty="0" smtClean="0"/>
              <a:t> apps in the </a:t>
            </a:r>
            <a:r>
              <a:rPr lang="en-US" sz="2400" dirty="0" err="1" smtClean="0"/>
              <a:t>CyVerse</a:t>
            </a:r>
            <a:r>
              <a:rPr lang="en-US" sz="2400" dirty="0" smtClean="0"/>
              <a:t> Discovery Environment and Atmosphere.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If you are a developer or just write a nice script occasionally, or teach classes, or have a collaborative project, or are publishing a paper that uses a specific workflow: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/>
              <a:t>S</a:t>
            </a:r>
            <a:r>
              <a:rPr lang="en-US" sz="2400" dirty="0" smtClean="0"/>
              <a:t>hare a specific app.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 smtClean="0"/>
              <a:t>Share a specific version of an app.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dirty="0" smtClean="0"/>
              <a:t>Share a whole analysis pipeline.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Anybody can use your software on any computer running </a:t>
            </a:r>
            <a:r>
              <a:rPr lang="en-US" sz="2400" dirty="0" err="1" smtClean="0"/>
              <a:t>Docker</a:t>
            </a:r>
            <a:r>
              <a:rPr lang="en-US" sz="2400" dirty="0" smtClean="0"/>
              <a:t>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Anybody can use your software on the Discovery Environment or in Atmosphere.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4130" y="416875"/>
            <a:ext cx="441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Why do you want to use </a:t>
            </a:r>
            <a:r>
              <a:rPr lang="en-US" sz="2400" b="1" dirty="0" err="1" smtClean="0"/>
              <a:t>Docker</a:t>
            </a:r>
            <a:r>
              <a:rPr lang="en-US" sz="2400" b="1" dirty="0" smtClean="0"/>
              <a:t>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2137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85" y="1014607"/>
            <a:ext cx="4412515" cy="31400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5052" y="1177446"/>
            <a:ext cx="484757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 am a life scientist 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Postdoc at </a:t>
            </a:r>
            <a:r>
              <a:rPr lang="en-US" sz="2000" dirty="0" err="1" smtClean="0"/>
              <a:t>CoGe</a:t>
            </a:r>
            <a:r>
              <a:rPr lang="en-US" sz="2000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sz="2000" dirty="0" smtClean="0"/>
              <a:t>(dubbed ‘the code curious biologist’)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PhD in Plants, Soils, and Insects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Master’s in Plant Molecular Biology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Bachelor’s in Ecology; another in Biology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I am fairly irreverent and prefer humor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Though I can be serious (Figure 1)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/>
              <a:t>Mostly I’m not (Figure </a:t>
            </a:r>
            <a:r>
              <a:rPr lang="en-US" sz="2000" dirty="0" smtClean="0"/>
              <a:t>2)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I’m told it’s a Gambit-like charm</a:t>
            </a:r>
            <a:endParaRPr lang="en-US" sz="2000" dirty="0"/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 am pragmatic to a fault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These lessons will be overly simple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If you have questions ask at any time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If you have personally specific questions: save them for happy hour</a:t>
            </a: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381396"/>
            <a:ext cx="8734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971AB"/>
                </a:solidFill>
              </a:rPr>
              <a:t>Setting Your Expectations of Me</a:t>
            </a:r>
            <a:endParaRPr lang="en-US" sz="4000" dirty="0" smtClean="0">
              <a:solidFill>
                <a:srgbClr val="0971AB"/>
              </a:solidFill>
            </a:endParaRPr>
          </a:p>
          <a:p>
            <a:endParaRPr lang="en-US" sz="4000" dirty="0">
              <a:solidFill>
                <a:srgbClr val="0971A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102" y="3695179"/>
            <a:ext cx="3820371" cy="25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0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15" y="431500"/>
            <a:ext cx="873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971AB"/>
                </a:solidFill>
              </a:rPr>
              <a:t>Speaking of Happy Hour</a:t>
            </a:r>
            <a:r>
              <a:rPr lang="mr-IN" sz="3600" dirty="0" smtClean="0">
                <a:solidFill>
                  <a:srgbClr val="0971AB"/>
                </a:solidFill>
              </a:rPr>
              <a:t>…</a:t>
            </a:r>
            <a:endParaRPr lang="en-US" sz="3600" dirty="0">
              <a:solidFill>
                <a:srgbClr val="0971A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8" y="1077831"/>
            <a:ext cx="5052620" cy="5517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1488" y="1327759"/>
            <a:ext cx="2963760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There’s also </a:t>
            </a:r>
          </a:p>
          <a:p>
            <a:pPr algn="ctr"/>
            <a:r>
              <a:rPr lang="en-US" sz="2400" b="1" dirty="0" smtClean="0"/>
              <a:t>Shut Up &amp; Write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Fridays</a:t>
            </a:r>
          </a:p>
          <a:p>
            <a:pPr algn="ctr"/>
            <a:r>
              <a:rPr lang="en-US" dirty="0" smtClean="0"/>
              <a:t>8:00-10:00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UA iSpace</a:t>
            </a:r>
          </a:p>
          <a:p>
            <a:pPr algn="ctr"/>
            <a:r>
              <a:rPr lang="en-US" dirty="0" smtClean="0"/>
              <a:t>Science &amp; Engineering Library</a:t>
            </a:r>
            <a:endParaRPr lang="en-US" dirty="0"/>
          </a:p>
        </p:txBody>
      </p:sp>
      <p:pic>
        <p:nvPicPr>
          <p:cNvPr id="4098" name="Picture 2" descr="http://new.library.arizona.edu/sites/default/files/styles/embed_small/public/ispace-weekly-events-cabdiv.jpg?itok=TBdO4sn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618" y="207939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206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Docker</a:t>
            </a:r>
          </a:p>
          <a:p>
            <a:pPr lvl="1"/>
            <a:r>
              <a:rPr lang="en-US" dirty="0" smtClean="0"/>
              <a:t>Containerized software and dependencies</a:t>
            </a:r>
          </a:p>
          <a:p>
            <a:pPr lvl="1"/>
            <a:r>
              <a:rPr lang="en-US" dirty="0" smtClean="0"/>
              <a:t>Runs a Docker daemon and requires root access</a:t>
            </a:r>
          </a:p>
          <a:p>
            <a:pPr lvl="1"/>
            <a:r>
              <a:rPr lang="en-US" dirty="0" smtClean="0"/>
              <a:t>Simplistically: containers = light virtual machines</a:t>
            </a:r>
          </a:p>
          <a:p>
            <a:r>
              <a:rPr lang="en-US" dirty="0" smtClean="0"/>
              <a:t>Singularity</a:t>
            </a:r>
          </a:p>
          <a:p>
            <a:pPr lvl="1"/>
            <a:r>
              <a:rPr lang="en-US" dirty="0" smtClean="0"/>
              <a:t>Not just ‘Docker for HPC’</a:t>
            </a:r>
          </a:p>
          <a:p>
            <a:pPr lvl="1"/>
            <a:r>
              <a:rPr lang="en-US" dirty="0" smtClean="0"/>
              <a:t>Doesn’t allow root access</a:t>
            </a:r>
          </a:p>
          <a:p>
            <a:pPr lvl="1"/>
            <a:r>
              <a:rPr lang="en-US" dirty="0" smtClean="0"/>
              <a:t>Circumvents the ‘request to install’ on HPCs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6215" y="431500"/>
            <a:ext cx="873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971AB"/>
                </a:solidFill>
              </a:rPr>
              <a:t>Here’s the Tools We Need</a:t>
            </a:r>
            <a:endParaRPr lang="en-US" sz="36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9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15" y="431500"/>
            <a:ext cx="873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971AB"/>
                </a:solidFill>
              </a:rPr>
              <a:t>Uh Wait, What’s All This About Containers</a:t>
            </a:r>
            <a:endParaRPr lang="en-US" sz="3600" dirty="0">
              <a:solidFill>
                <a:srgbClr val="0971AB"/>
              </a:solidFill>
            </a:endParaRPr>
          </a:p>
        </p:txBody>
      </p:sp>
      <p:pic>
        <p:nvPicPr>
          <p:cNvPr id="5122" name="Picture 2" descr="mage result for docker shi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14" y="4365134"/>
            <a:ext cx="3071564" cy="20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1233" y="1077831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Fill the Container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41088" y="1077831"/>
            <a:ext cx="14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DockerHub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124" name="Picture 4" descr="mage result for docker contain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12" y="4270097"/>
            <a:ext cx="3152832" cy="219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ge result for container shipy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305" y="1447163"/>
            <a:ext cx="3734691" cy="24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2210" y="6400800"/>
            <a:ext cx="380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Setting up Compute (VM or HPC node)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1134" y="6377836"/>
            <a:ext cx="346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Science! Or Analysis! Or Whatever!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215" y="431500"/>
            <a:ext cx="873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971AB"/>
                </a:solidFill>
              </a:rPr>
              <a:t>Uh Wait, So Who Cares?</a:t>
            </a:r>
            <a:endParaRPr lang="en-US" sz="3600" dirty="0">
              <a:solidFill>
                <a:srgbClr val="0971AB"/>
              </a:solidFill>
            </a:endParaRPr>
          </a:p>
        </p:txBody>
      </p:sp>
      <p:pic>
        <p:nvPicPr>
          <p:cNvPr id="6146" name="Picture 2" descr="mage result for docker shi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2499"/>
            <a:ext cx="9180054" cy="50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84005" y="6375156"/>
            <a:ext cx="705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https://</a:t>
            </a:r>
            <a:r>
              <a:rPr lang="en-US" dirty="0" err="1"/>
              <a:t>www.openxcell.com</a:t>
            </a:r>
            <a:r>
              <a:rPr lang="en-US" dirty="0"/>
              <a:t>/containerize-your-startup-with-</a:t>
            </a:r>
            <a:r>
              <a:rPr lang="en-US" dirty="0" err="1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ge result for knife s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" t="20696" b="17379"/>
          <a:stretch/>
        </p:blipFill>
        <p:spPr bwMode="auto">
          <a:xfrm>
            <a:off x="501041" y="4672467"/>
            <a:ext cx="2465100" cy="18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771" y="1091779"/>
            <a:ext cx="2985270" cy="224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43150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971AB"/>
                </a:solidFill>
              </a:rPr>
              <a:t>Of course at crazy </a:t>
            </a:r>
            <a:r>
              <a:rPr lang="en-US" sz="3200" smtClean="0">
                <a:solidFill>
                  <a:srgbClr val="0971AB"/>
                </a:solidFill>
              </a:rPr>
              <a:t>(enterprise) </a:t>
            </a:r>
            <a:r>
              <a:rPr lang="en-US" sz="3200" dirty="0" smtClean="0">
                <a:solidFill>
                  <a:srgbClr val="0971AB"/>
                </a:solidFill>
              </a:rPr>
              <a:t>scales you get this</a:t>
            </a:r>
            <a:endParaRPr lang="en-US" sz="3200" dirty="0">
              <a:solidFill>
                <a:srgbClr val="0971A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3900" y="3282004"/>
            <a:ext cx="726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But that’s to be expected and I’ll say it’s early days yet (Docker started 2013)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07487" y="3764846"/>
            <a:ext cx="5311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I follow the philosophy of the middle path</a:t>
            </a:r>
          </a:p>
          <a:p>
            <a:pPr algn="ctr"/>
            <a:r>
              <a:rPr lang="en-US" sz="2000" b="1" dirty="0" smtClean="0"/>
              <a:t>In this case: use the right tool(s) for the right job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01459" y="6425853"/>
            <a:ext cx="17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Mostly worthless</a:t>
            </a:r>
            <a:endParaRPr lang="en-US"/>
          </a:p>
        </p:txBody>
      </p:sp>
      <p:pic>
        <p:nvPicPr>
          <p:cNvPr id="7174" name="Picture 6" descr="nly-knife-need-chefs-knif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34181" r="1495" b="40121"/>
          <a:stretch/>
        </p:blipFill>
        <p:spPr bwMode="auto">
          <a:xfrm rot="16200000">
            <a:off x="6610884" y="5393588"/>
            <a:ext cx="1757746" cy="30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11101" y="643838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Dubious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59326" y="6425853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</a:t>
            </a:r>
            <a:r>
              <a:rPr lang="en-US" smtClean="0"/>
              <a:t>personal suggestion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438" y="4672467"/>
            <a:ext cx="1013695" cy="18021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3657600"/>
            <a:ext cx="9143999" cy="0"/>
          </a:xfrm>
          <a:prstGeom prst="line">
            <a:avLst/>
          </a:prstGeom>
          <a:ln w="317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66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31597</TotalTime>
  <Words>1198</Words>
  <Application>Microsoft Macintosh PowerPoint</Application>
  <PresentationFormat>On-screen Show (4:3)</PresentationFormat>
  <Paragraphs>206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Adobe Caslon Pro</vt:lpstr>
      <vt:lpstr>Calibri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Ready Made Containers</vt:lpstr>
      <vt:lpstr>Search DockerHub: Try it out!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about images &amp; containers</vt:lpstr>
      <vt:lpstr>PowerPoint Presentation</vt:lpstr>
      <vt:lpstr>PowerPoint Presentation</vt:lpstr>
    </vt:vector>
  </TitlesOfParts>
  <Company>University of Arizona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DeBarry</dc:creator>
  <cp:lastModifiedBy>Microsoft Office User</cp:lastModifiedBy>
  <cp:revision>440</cp:revision>
  <dcterms:created xsi:type="dcterms:W3CDTF">2015-01-05T18:15:59Z</dcterms:created>
  <dcterms:modified xsi:type="dcterms:W3CDTF">2017-06-29T21:37:55Z</dcterms:modified>
</cp:coreProperties>
</file>